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31"/>
  </p:notesMasterIdLst>
  <p:sldIdLst>
    <p:sldId id="276" r:id="rId4"/>
    <p:sldId id="258" r:id="rId5"/>
    <p:sldId id="277" r:id="rId6"/>
    <p:sldId id="278" r:id="rId7"/>
    <p:sldId id="279" r:id="rId8"/>
    <p:sldId id="280" r:id="rId9"/>
    <p:sldId id="266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89" r:id="rId19"/>
    <p:sldId id="290" r:id="rId20"/>
    <p:sldId id="291" r:id="rId21"/>
    <p:sldId id="292" r:id="rId22"/>
    <p:sldId id="293" r:id="rId23"/>
    <p:sldId id="294" r:id="rId24"/>
    <p:sldId id="295" r:id="rId25"/>
    <p:sldId id="296" r:id="rId26"/>
    <p:sldId id="297" r:id="rId27"/>
    <p:sldId id="298" r:id="rId28"/>
    <p:sldId id="299" r:id="rId29"/>
    <p:sldId id="300" r:id="rId30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73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ableStyles" Target="tableStyles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470C82-446B-4128-BFA9-9C88A85C4660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22E0A8-0EA4-453E-A78D-320DEE6C0B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3629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D4F0B-89BB-450B-A569-36F0997013B0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1224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D4F0B-89BB-450B-A569-36F0997013B0}" type="slidenum">
              <a:rPr lang="fr-FR" smtClean="0">
                <a:solidFill>
                  <a:prstClr val="black"/>
                </a:solidFill>
              </a:rPr>
              <a:pPr/>
              <a:t>15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2247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E371C-0367-49A4-933C-E9EB0565021C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8352-8957-4DBF-91DB-0F0D252CAB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0297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E371C-0367-49A4-933C-E9EB0565021C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8352-8957-4DBF-91DB-0F0D252CAB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5736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E371C-0367-49A4-933C-E9EB0565021C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8352-8957-4DBF-91DB-0F0D252CAB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36529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0102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2327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6071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6980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0188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0154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5413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3228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E371C-0367-49A4-933C-E9EB0565021C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8352-8957-4DBF-91DB-0F0D252CAB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25257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4237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801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759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E371C-0367-49A4-933C-E9EB0565021C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8352-8957-4DBF-91DB-0F0D252CAB9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7367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E371C-0367-49A4-933C-E9EB0565021C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8352-8957-4DBF-91DB-0F0D252CAB9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5460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E371C-0367-49A4-933C-E9EB0565021C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8352-8957-4DBF-91DB-0F0D252CAB9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3566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E371C-0367-49A4-933C-E9EB0565021C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8352-8957-4DBF-91DB-0F0D252CAB9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1373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E371C-0367-49A4-933C-E9EB0565021C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8352-8957-4DBF-91DB-0F0D252CAB9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40593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E371C-0367-49A4-933C-E9EB0565021C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8352-8957-4DBF-91DB-0F0D252CAB9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3277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E371C-0367-49A4-933C-E9EB0565021C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8352-8957-4DBF-91DB-0F0D252CAB9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839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E371C-0367-49A4-933C-E9EB0565021C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8352-8957-4DBF-91DB-0F0D252CAB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740663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E371C-0367-49A4-933C-E9EB0565021C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8352-8957-4DBF-91DB-0F0D252CAB9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310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E371C-0367-49A4-933C-E9EB0565021C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8352-8957-4DBF-91DB-0F0D252CAB9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45974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E371C-0367-49A4-933C-E9EB0565021C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8352-8957-4DBF-91DB-0F0D252CAB9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86808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E371C-0367-49A4-933C-E9EB0565021C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8352-8957-4DBF-91DB-0F0D252CAB9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301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E371C-0367-49A4-933C-E9EB0565021C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8352-8957-4DBF-91DB-0F0D252CAB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9915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E371C-0367-49A4-933C-E9EB0565021C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8352-8957-4DBF-91DB-0F0D252CAB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918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E371C-0367-49A4-933C-E9EB0565021C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8352-8957-4DBF-91DB-0F0D252CAB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1342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E371C-0367-49A4-933C-E9EB0565021C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8352-8957-4DBF-91DB-0F0D252CAB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2014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E371C-0367-49A4-933C-E9EB0565021C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8352-8957-4DBF-91DB-0F0D252CAB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4290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E371C-0367-49A4-933C-E9EB0565021C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8352-8957-4DBF-91DB-0F0D252CAB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0776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4E371C-0367-49A4-933C-E9EB0565021C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018352-8957-4DBF-91DB-0F0D252CAB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6043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/>
              <a:t>Modifiez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550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4E371C-0367-49A4-933C-E9EB0565021C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018352-8957-4DBF-91DB-0F0D252CAB9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950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png"/><Relationship Id="rId5" Type="http://schemas.openxmlformats.org/officeDocument/2006/relationships/image" Target="../media/image70.png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3.png"/><Relationship Id="rId4" Type="http://schemas.openxmlformats.org/officeDocument/2006/relationships/image" Target="../media/image170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fr-FR" sz="8900" dirty="0"/>
              <a:t>Dérivation</a:t>
            </a:r>
            <a:br>
              <a:rPr lang="fr-FR" sz="8900" dirty="0"/>
            </a:br>
            <a:r>
              <a:rPr lang="fr-FR"/>
              <a:t>Série 5</a:t>
            </a:r>
            <a:endParaRPr lang="fr-FR" dirty="0"/>
          </a:p>
        </p:txBody>
      </p:sp>
      <p:sp>
        <p:nvSpPr>
          <p:cNvPr id="5" name="Sous-titre 2"/>
          <p:cNvSpPr>
            <a:spLocks noGrp="1"/>
          </p:cNvSpPr>
          <p:nvPr>
            <p:ph type="subTitle" idx="1"/>
          </p:nvPr>
        </p:nvSpPr>
        <p:spPr>
          <a:xfrm>
            <a:off x="533400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- IREM de Clermont-Ferrand -</a:t>
            </a:r>
          </a:p>
        </p:txBody>
      </p:sp>
    </p:spTree>
    <p:extLst>
      <p:ext uri="{BB962C8B-B14F-4D97-AF65-F5344CB8AC3E}">
        <p14:creationId xmlns:p14="http://schemas.microsoft.com/office/powerpoint/2010/main" val="960316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6" name="Image 5" descr="Capture d’é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420" y="1772816"/>
            <a:ext cx="7592485" cy="247684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179512" y="4405741"/>
                <a:ext cx="896448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b="1" dirty="0">
                    <a:solidFill>
                      <a:schemeClr val="tx1"/>
                    </a:solidFill>
                    <a:latin typeface="Cambria" panose="02040503050406030204" pitchFamily="18" charset="0"/>
                  </a:rPr>
                  <a:t>Résoudre dans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fr-FR" sz="32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200" b="1" i="1">
                            <a:solidFill>
                              <a:schemeClr val="tx1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32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𝟓</m:t>
                        </m:r>
                        <m:r>
                          <a:rPr lang="fr-FR" sz="3200" b="1" i="1">
                            <a:solidFill>
                              <a:schemeClr val="tx1"/>
                            </a:solidFill>
                            <a:latin typeface="Cambria Math"/>
                          </a:rPr>
                          <m:t>;</m:t>
                        </m:r>
                        <m:r>
                          <a:rPr lang="fr-FR" sz="3200" b="1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𝟔</m:t>
                        </m:r>
                      </m:e>
                    </m:d>
                  </m:oMath>
                </a14:m>
                <a:r>
                  <a:rPr lang="fr-FR" sz="3200" b="1" dirty="0">
                    <a:solidFill>
                      <a:schemeClr val="tx1"/>
                    </a:solidFill>
                    <a:latin typeface="Cambria" panose="02040503050406030204" pitchFamily="18" charset="0"/>
                  </a:rPr>
                  <a:t> l’inéquation </a:t>
                </a:r>
                <a14:m>
                  <m:oMath xmlns:m="http://schemas.openxmlformats.org/officeDocument/2006/math">
                    <m:r>
                      <a:rPr lang="fr-FR" sz="3200" b="1" i="1" smtClean="0">
                        <a:solidFill>
                          <a:schemeClr val="tx1"/>
                        </a:solidFill>
                        <a:latin typeface="Cambria Math"/>
                      </a:rPr>
                      <m:t>𝒇</m:t>
                    </m:r>
                    <m:r>
                      <a:rPr lang="fr-FR" sz="3200" b="1" i="1" smtClean="0">
                        <a:solidFill>
                          <a:schemeClr val="tx1"/>
                        </a:solidFill>
                        <a:latin typeface="Cambria Math"/>
                      </a:rPr>
                      <m:t>(</m:t>
                    </m:r>
                    <m:r>
                      <a:rPr lang="fr-FR" sz="3200" b="1" i="1" smtClean="0">
                        <a:solidFill>
                          <a:schemeClr val="tx1"/>
                        </a:solidFill>
                        <a:latin typeface="Cambria Math"/>
                      </a:rPr>
                      <m:t>𝒙</m:t>
                    </m:r>
                    <m:r>
                      <a:rPr lang="fr-FR" sz="3200" b="1" i="1" smtClean="0">
                        <a:solidFill>
                          <a:schemeClr val="tx1"/>
                        </a:solidFill>
                        <a:latin typeface="Cambria Math"/>
                      </a:rPr>
                      <m:t>)&gt;</m:t>
                    </m:r>
                    <m:r>
                      <a:rPr lang="fr-FR" sz="3200" b="1" i="1">
                        <a:solidFill>
                          <a:schemeClr val="tx1"/>
                        </a:solidFill>
                        <a:latin typeface="Cambria Math"/>
                      </a:rPr>
                      <m:t>𝟎</m:t>
                    </m:r>
                    <m:r>
                      <a:rPr lang="fr-FR" sz="3200" b="1" i="1">
                        <a:solidFill>
                          <a:schemeClr val="tx1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3200" b="1" dirty="0">
                  <a:solidFill>
                    <a:schemeClr val="tx1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4405741"/>
                <a:ext cx="8964488" cy="584775"/>
              </a:xfrm>
              <a:prstGeom prst="rect">
                <a:avLst/>
              </a:prstGeom>
              <a:blipFill rotWithShape="1">
                <a:blip r:embed="rId3"/>
                <a:stretch>
                  <a:fillRect t="-13542" b="-3333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678958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6" name="Image 5" descr="Capture d’é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420" y="1772816"/>
            <a:ext cx="7592485" cy="247684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/>
              <p:cNvSpPr txBox="1"/>
              <p:nvPr/>
            </p:nvSpPr>
            <p:spPr>
              <a:xfrm>
                <a:off x="107504" y="4489372"/>
                <a:ext cx="885698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b="1" dirty="0"/>
                  <a:t>Résoudre dans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fr-FR" sz="3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200" b="1" i="1">
                            <a:latin typeface="Cambria Math"/>
                          </a:rPr>
                          <m:t>−</m:t>
                        </m:r>
                        <m:r>
                          <a:rPr lang="fr-FR" sz="3200" b="1" i="1" smtClean="0">
                            <a:latin typeface="Cambria Math"/>
                          </a:rPr>
                          <m:t>𝟓</m:t>
                        </m:r>
                        <m:r>
                          <a:rPr lang="fr-FR" sz="3200" b="1" i="1">
                            <a:latin typeface="Cambria Math"/>
                          </a:rPr>
                          <m:t>;</m:t>
                        </m:r>
                        <m:r>
                          <a:rPr lang="fr-FR" sz="3200" b="1" i="1">
                            <a:latin typeface="Cambria Math"/>
                          </a:rPr>
                          <m:t>𝟔</m:t>
                        </m:r>
                      </m:e>
                    </m:d>
                  </m:oMath>
                </a14:m>
                <a:r>
                  <a:rPr lang="fr-FR" sz="3200" b="1" dirty="0"/>
                  <a:t> l’inéquation </a:t>
                </a:r>
                <a14:m>
                  <m:oMath xmlns:m="http://schemas.openxmlformats.org/officeDocument/2006/math">
                    <m:r>
                      <a:rPr lang="fr-FR" sz="3200" b="1" i="1">
                        <a:latin typeface="Cambria Math"/>
                      </a:rPr>
                      <m:t>𝒇</m:t>
                    </m:r>
                    <m:r>
                      <a:rPr lang="fr-FR" sz="3200" b="1" i="1" smtClean="0">
                        <a:latin typeface="Cambria Math"/>
                      </a:rPr>
                      <m:t>′</m:t>
                    </m:r>
                    <m:r>
                      <a:rPr lang="fr-FR" sz="3200" b="1" i="1">
                        <a:latin typeface="Cambria Math"/>
                      </a:rPr>
                      <m:t>(</m:t>
                    </m:r>
                    <m:r>
                      <a:rPr lang="fr-FR" sz="3200" b="1" i="1">
                        <a:latin typeface="Cambria Math"/>
                      </a:rPr>
                      <m:t>𝒙</m:t>
                    </m:r>
                    <m:r>
                      <a:rPr lang="fr-FR" sz="3200" b="1" i="1">
                        <a:latin typeface="Cambria Math"/>
                      </a:rPr>
                      <m:t>)≤</m:t>
                    </m:r>
                    <m:r>
                      <a:rPr lang="fr-FR" sz="3200" b="1" i="1">
                        <a:latin typeface="Cambria Math"/>
                      </a:rPr>
                      <m:t>𝟎</m:t>
                    </m:r>
                    <m:r>
                      <a:rPr lang="fr-FR" sz="3200" b="1" i="1">
                        <a:latin typeface="Cambria Math"/>
                      </a:rPr>
                      <m:t>.</m:t>
                    </m:r>
                  </m:oMath>
                </a14:m>
                <a:endParaRPr lang="fr-FR" sz="3200" b="1" dirty="0"/>
              </a:p>
            </p:txBody>
          </p:sp>
        </mc:Choice>
        <mc:Fallback xmlns=""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4489372"/>
                <a:ext cx="8856984" cy="584775"/>
              </a:xfrm>
              <a:prstGeom prst="rect">
                <a:avLst/>
              </a:prstGeom>
              <a:blipFill rotWithShape="1">
                <a:blip r:embed="rId3"/>
                <a:stretch>
                  <a:fillRect l="-619" t="-12500" b="-3437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610148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6" name="Image 5" descr="Capture d’é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420" y="1772816"/>
            <a:ext cx="7592485" cy="247684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ZoneTexte 7"/>
              <p:cNvSpPr txBox="1"/>
              <p:nvPr/>
            </p:nvSpPr>
            <p:spPr>
              <a:xfrm>
                <a:off x="751420" y="4437112"/>
                <a:ext cx="7420980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b="1" dirty="0">
                    <a:latin typeface="Cambria" panose="02040503050406030204" pitchFamily="18" charset="0"/>
                  </a:rPr>
                  <a:t>Déterminer une équation de la tangente à </a:t>
                </a:r>
                <a14:m>
                  <m:oMath xmlns:m="http://schemas.openxmlformats.org/officeDocument/2006/math">
                    <m:r>
                      <a:rPr lang="fr-FR" sz="32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𝓒</m:t>
                    </m:r>
                  </m:oMath>
                </a14:m>
                <a:r>
                  <a:rPr lang="fr-FR" sz="3200" b="1" dirty="0">
                    <a:latin typeface="Cambria" panose="02040503050406030204" pitchFamily="18" charset="0"/>
                  </a:rPr>
                  <a:t> au point d’abscisse </a:t>
                </a:r>
                <a14:m>
                  <m:oMath xmlns:m="http://schemas.openxmlformats.org/officeDocument/2006/math">
                    <m:r>
                      <a:rPr lang="fr-FR" sz="3200" b="1" i="1" smtClean="0">
                        <a:latin typeface="Cambria Math"/>
                      </a:rPr>
                      <m:t>−</m:t>
                    </m:r>
                    <m:r>
                      <a:rPr lang="fr-FR" sz="3200" b="1" i="1" smtClean="0">
                        <a:latin typeface="Cambria Math"/>
                      </a:rPr>
                      <m:t>𝟓</m:t>
                    </m:r>
                    <m:r>
                      <a:rPr lang="fr-FR" sz="3200" b="1" i="1" smtClean="0">
                        <a:latin typeface="Cambria Math"/>
                      </a:rPr>
                      <m:t>.</m:t>
                    </m:r>
                  </m:oMath>
                </a14:m>
                <a:endParaRPr lang="fr-FR" sz="3200" b="1" dirty="0">
                  <a:latin typeface="Cambria" panose="02040503050406030204" pitchFamily="18" charset="0"/>
                </a:endParaRPr>
              </a:p>
            </p:txBody>
          </p:sp>
        </mc:Choice>
        <mc:Fallback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1420" y="4437112"/>
                <a:ext cx="7420980" cy="1077218"/>
              </a:xfrm>
              <a:prstGeom prst="rect">
                <a:avLst/>
              </a:prstGeom>
              <a:blipFill>
                <a:blip r:embed="rId3"/>
                <a:stretch>
                  <a:fillRect t="-7345" b="-175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313239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6" name="Image 5" descr="Capture d’é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420" y="1772816"/>
            <a:ext cx="7592485" cy="247684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/>
              <p:cNvSpPr txBox="1"/>
              <p:nvPr/>
            </p:nvSpPr>
            <p:spPr>
              <a:xfrm>
                <a:off x="611561" y="4437112"/>
                <a:ext cx="7732344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b="1" dirty="0">
                    <a:latin typeface="Cambria" panose="02040503050406030204" pitchFamily="18" charset="0"/>
                  </a:rPr>
                  <a:t>Déterminer les réels </a:t>
                </a:r>
                <a14:m>
                  <m:oMath xmlns:m="http://schemas.openxmlformats.org/officeDocument/2006/math">
                    <m:r>
                      <a:rPr lang="fr-FR" sz="3200" b="1" i="1" smtClean="0">
                        <a:latin typeface="Cambria Math"/>
                      </a:rPr>
                      <m:t>𝒙</m:t>
                    </m:r>
                    <m:r>
                      <a:rPr lang="fr-FR" sz="3200" b="1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fr-FR" sz="3200" b="1" dirty="0">
                    <a:latin typeface="Cambria" panose="02040503050406030204" pitchFamily="18" charset="0"/>
                  </a:rPr>
                  <a:t>tels que</a:t>
                </a:r>
              </a:p>
              <a:p>
                <a:pPr algn="ctr"/>
                <a:r>
                  <a:rPr lang="fr-FR" sz="3200" b="1" dirty="0">
                    <a:latin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200" b="1" i="1" smtClean="0"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3200" b="1" i="1" smtClean="0"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200" b="1" i="1" smtClean="0"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fr-FR" sz="3200" b="1" i="1" smtClean="0">
                        <a:latin typeface="Cambria Math"/>
                      </a:rPr>
                      <m:t>&gt;</m:t>
                    </m:r>
                  </m:oMath>
                </a14:m>
                <a:r>
                  <a:rPr lang="fr-FR" sz="3200" b="1" dirty="0">
                    <a:latin typeface="Cambria" panose="02040503050406030204" pitchFamily="18" charset="0"/>
                  </a:rPr>
                  <a:t>0 et </a:t>
                </a:r>
                <a14:m>
                  <m:oMath xmlns:m="http://schemas.openxmlformats.org/officeDocument/2006/math">
                    <m:r>
                      <a:rPr lang="fr-FR" sz="3200" b="1" i="1" smtClean="0">
                        <a:latin typeface="Cambria Math"/>
                      </a:rPr>
                      <m:t>𝒇</m:t>
                    </m:r>
                    <m:d>
                      <m:dPr>
                        <m:ctrlPr>
                          <a:rPr lang="fr-FR" sz="32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200" b="1" i="1" smtClean="0"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fr-FR" sz="3200" b="1" i="1" smtClean="0">
                        <a:latin typeface="Cambria Math"/>
                        <a:ea typeface="Cambria Math"/>
                      </a:rPr>
                      <m:t>≤</m:t>
                    </m:r>
                    <m:r>
                      <a:rPr lang="fr-FR" sz="3200" b="1" i="1" smtClean="0">
                        <a:latin typeface="Cambria Math"/>
                        <a:ea typeface="Cambria Math"/>
                      </a:rPr>
                      <m:t>𝟎</m:t>
                    </m:r>
                    <m:r>
                      <a:rPr lang="fr-FR" sz="3200" b="1" i="1" smtClean="0">
                        <a:latin typeface="Cambria Math"/>
                        <a:ea typeface="Cambria Math"/>
                      </a:rPr>
                      <m:t>.</m:t>
                    </m:r>
                  </m:oMath>
                </a14:m>
                <a:endParaRPr lang="fr-FR" sz="3200" b="1" dirty="0"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1" y="4437112"/>
                <a:ext cx="7732344" cy="1077218"/>
              </a:xfrm>
              <a:prstGeom prst="rect">
                <a:avLst/>
              </a:prstGeom>
              <a:blipFill rotWithShape="1">
                <a:blip r:embed="rId3"/>
                <a:stretch>
                  <a:fillRect t="-7345" b="-175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119104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r-FR" sz="8900" dirty="0"/>
              <a:t>Correction</a:t>
            </a:r>
            <a:endParaRPr lang="fr-FR" dirty="0"/>
          </a:p>
        </p:txBody>
      </p:sp>
      <p:sp>
        <p:nvSpPr>
          <p:cNvPr id="5" name="Sous-titre 2"/>
          <p:cNvSpPr>
            <a:spLocks noGrp="1"/>
          </p:cNvSpPr>
          <p:nvPr>
            <p:ph type="subTitle" idx="1"/>
          </p:nvPr>
        </p:nvSpPr>
        <p:spPr>
          <a:xfrm>
            <a:off x="533400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- IREM de Clermont-Ferrand -</a:t>
            </a:r>
          </a:p>
        </p:txBody>
      </p:sp>
    </p:spTree>
    <p:extLst>
      <p:ext uri="{BB962C8B-B14F-4D97-AF65-F5344CB8AC3E}">
        <p14:creationId xmlns:p14="http://schemas.microsoft.com/office/powerpoint/2010/main" val="128423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2204864"/>
            <a:ext cx="8928992" cy="151216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fr-FR" b="1" i="1" dirty="0">
                <a:solidFill>
                  <a:schemeClr val="tx2"/>
                </a:solidFill>
                <a:latin typeface="Cambria" panose="02040503050406030204" pitchFamily="18" charset="0"/>
              </a:rPr>
              <a:t>f</a:t>
            </a:r>
            <a:r>
              <a:rPr lang="fr-FR" b="1" dirty="0">
                <a:solidFill>
                  <a:schemeClr val="tx2"/>
                </a:solidFill>
                <a:latin typeface="Cambria" panose="02040503050406030204" pitchFamily="18" charset="0"/>
              </a:rPr>
              <a:t> est une fonction dérivable sur son ensemble de définition.</a:t>
            </a:r>
          </a:p>
          <a:p>
            <a:pPr marL="0" indent="0" algn="ctr">
              <a:buNone/>
            </a:pPr>
            <a:r>
              <a:rPr lang="fr-FR" b="1" dirty="0">
                <a:solidFill>
                  <a:schemeClr val="tx2"/>
                </a:solidFill>
                <a:latin typeface="Cambria" panose="02040503050406030204" pitchFamily="18" charset="0"/>
              </a:rPr>
              <a:t>Trouver la ou les erreur(s) dans chacun des tableaux.</a:t>
            </a:r>
          </a:p>
        </p:txBody>
      </p:sp>
    </p:spTree>
    <p:extLst>
      <p:ext uri="{BB962C8B-B14F-4D97-AF65-F5344CB8AC3E}">
        <p14:creationId xmlns:p14="http://schemas.microsoft.com/office/powerpoint/2010/main" val="1406887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6" name="Image 5" descr="Capture d’é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763" y="2161998"/>
            <a:ext cx="7602011" cy="2534004"/>
          </a:xfrm>
          <a:prstGeom prst="rect">
            <a:avLst/>
          </a:prstGeom>
        </p:spPr>
      </p:pic>
      <p:sp>
        <p:nvSpPr>
          <p:cNvPr id="5" name="Ellipse 4"/>
          <p:cNvSpPr/>
          <p:nvPr/>
        </p:nvSpPr>
        <p:spPr>
          <a:xfrm>
            <a:off x="3029138" y="2852936"/>
            <a:ext cx="648072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/>
          <p:cNvSpPr/>
          <p:nvPr/>
        </p:nvSpPr>
        <p:spPr>
          <a:xfrm>
            <a:off x="6012160" y="2852936"/>
            <a:ext cx="648072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8167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5" name="Image 4" descr="Capture d’é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336" y="2214393"/>
            <a:ext cx="7535327" cy="2429214"/>
          </a:xfrm>
          <a:prstGeom prst="rect">
            <a:avLst/>
          </a:prstGeom>
        </p:spPr>
      </p:pic>
      <p:sp>
        <p:nvSpPr>
          <p:cNvPr id="6" name="Ellipse 5"/>
          <p:cNvSpPr/>
          <p:nvPr/>
        </p:nvSpPr>
        <p:spPr>
          <a:xfrm>
            <a:off x="3944992" y="2276872"/>
            <a:ext cx="2355200" cy="5135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292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8" name="Image 7" descr="Capture d’é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690" y="2420888"/>
            <a:ext cx="7640116" cy="2534004"/>
          </a:xfrm>
          <a:prstGeom prst="rect">
            <a:avLst/>
          </a:prstGeom>
        </p:spPr>
      </p:pic>
      <p:sp>
        <p:nvSpPr>
          <p:cNvPr id="5" name="Ellipse 4"/>
          <p:cNvSpPr/>
          <p:nvPr/>
        </p:nvSpPr>
        <p:spPr>
          <a:xfrm>
            <a:off x="2123728" y="3507870"/>
            <a:ext cx="648072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/>
          <p:cNvSpPr/>
          <p:nvPr/>
        </p:nvSpPr>
        <p:spPr>
          <a:xfrm>
            <a:off x="4027081" y="4293096"/>
            <a:ext cx="648072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3104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5" name="Image 4" descr="Capture d’é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47" y="2028629"/>
            <a:ext cx="7563906" cy="2800741"/>
          </a:xfrm>
          <a:prstGeom prst="rect">
            <a:avLst/>
          </a:prstGeom>
        </p:spPr>
      </p:pic>
      <p:sp>
        <p:nvSpPr>
          <p:cNvPr id="6" name="Ellipse 5"/>
          <p:cNvSpPr/>
          <p:nvPr/>
        </p:nvSpPr>
        <p:spPr>
          <a:xfrm>
            <a:off x="3640798" y="4293096"/>
            <a:ext cx="648072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5428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2204864"/>
            <a:ext cx="8928992" cy="223224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fr-FR" b="1" i="1" dirty="0">
                <a:solidFill>
                  <a:schemeClr val="tx2"/>
                </a:solidFill>
                <a:latin typeface="Cambria" panose="02040503050406030204" pitchFamily="18" charset="0"/>
              </a:rPr>
              <a:t>f</a:t>
            </a:r>
            <a:r>
              <a:rPr lang="fr-FR" b="1" dirty="0">
                <a:solidFill>
                  <a:schemeClr val="tx2"/>
                </a:solidFill>
                <a:latin typeface="Cambria" panose="02040503050406030204" pitchFamily="18" charset="0"/>
              </a:rPr>
              <a:t> est une fonction dérivable sur son ensemble de définition.</a:t>
            </a:r>
          </a:p>
          <a:p>
            <a:pPr marL="0" indent="0" algn="ctr">
              <a:buNone/>
            </a:pPr>
            <a:r>
              <a:rPr lang="fr-FR" b="1" dirty="0">
                <a:solidFill>
                  <a:schemeClr val="tx2"/>
                </a:solidFill>
                <a:latin typeface="Cambria" panose="02040503050406030204" pitchFamily="18" charset="0"/>
              </a:rPr>
              <a:t>Trouver la ou les erreur(s) dans chacun des tableaux.</a:t>
            </a:r>
          </a:p>
        </p:txBody>
      </p:sp>
    </p:spTree>
    <p:extLst>
      <p:ext uri="{BB962C8B-B14F-4D97-AF65-F5344CB8AC3E}">
        <p14:creationId xmlns:p14="http://schemas.microsoft.com/office/powerpoint/2010/main" val="2131957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Espace réservé du contenu 2"/>
              <p:cNvSpPr txBox="1">
                <a:spLocks/>
              </p:cNvSpPr>
              <p:nvPr/>
            </p:nvSpPr>
            <p:spPr>
              <a:xfrm>
                <a:off x="179512" y="2204864"/>
                <a:ext cx="8856984" cy="2232248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fr-FR" b="1" i="1" dirty="0">
                    <a:solidFill>
                      <a:srgbClr val="1F497D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b="1" dirty="0">
                    <a:solidFill>
                      <a:srgbClr val="1F497D"/>
                    </a:solidFill>
                    <a:latin typeface="Cambria" panose="02040503050406030204" pitchFamily="18" charset="0"/>
                  </a:rPr>
                  <a:t> est une fonction dérivable sur </a:t>
                </a:r>
                <a14:m>
                  <m:oMath xmlns:m="http://schemas.openxmlformats.org/officeDocument/2006/math">
                    <m:r>
                      <a:rPr lang="fr-FR" b="1" i="1" smtClean="0">
                        <a:solidFill>
                          <a:srgbClr val="1F497D"/>
                        </a:solidFill>
                        <a:latin typeface="Cambria Math"/>
                      </a:rPr>
                      <m:t>[−</m:t>
                    </m:r>
                    <m:r>
                      <a:rPr lang="fr-FR" b="1" i="1" smtClean="0">
                        <a:solidFill>
                          <a:srgbClr val="1F497D"/>
                        </a:solidFill>
                        <a:latin typeface="Cambria Math"/>
                      </a:rPr>
                      <m:t>𝟓</m:t>
                    </m:r>
                    <m:r>
                      <a:rPr lang="fr-FR" b="1" i="1" smtClean="0">
                        <a:solidFill>
                          <a:srgbClr val="1F497D"/>
                        </a:solidFill>
                        <a:latin typeface="Cambria Math"/>
                      </a:rPr>
                      <m:t>;</m:t>
                    </m:r>
                    <m:r>
                      <a:rPr lang="fr-FR" b="1" i="1" smtClean="0">
                        <a:solidFill>
                          <a:srgbClr val="1F497D"/>
                        </a:solidFill>
                        <a:latin typeface="Cambria Math"/>
                      </a:rPr>
                      <m:t>𝟔</m:t>
                    </m:r>
                    <m:r>
                      <a:rPr lang="fr-FR" b="1" i="1" smtClean="0">
                        <a:solidFill>
                          <a:srgbClr val="1F497D"/>
                        </a:solidFill>
                        <a:latin typeface="Cambria Math"/>
                      </a:rPr>
                      <m:t>]</m:t>
                    </m:r>
                  </m:oMath>
                </a14:m>
                <a:r>
                  <a:rPr lang="fr-FR" b="1" dirty="0">
                    <a:solidFill>
                      <a:srgbClr val="1F497D"/>
                    </a:solidFill>
                    <a:latin typeface="Cambria" panose="020405030504060302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b="1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𝓒</m:t>
                    </m:r>
                  </m:oMath>
                </a14:m>
                <a:r>
                  <a:rPr lang="fr-FR" b="1" dirty="0">
                    <a:solidFill>
                      <a:srgbClr val="1F497D"/>
                    </a:solidFill>
                    <a:latin typeface="Cambria" panose="02040503050406030204" pitchFamily="18" charset="0"/>
                  </a:rPr>
                  <a:t> sa courbe représentative dans un repère du plan.</a:t>
                </a:r>
              </a:p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fr-FR" b="1" dirty="0">
                    <a:solidFill>
                      <a:srgbClr val="1F497D"/>
                    </a:solidFill>
                    <a:latin typeface="Cambria" panose="02040503050406030204" pitchFamily="18" charset="0"/>
                  </a:rPr>
                  <a:t>A l’aide du tableau de variations de </a:t>
                </a:r>
                <a:r>
                  <a:rPr lang="fr-FR" b="1" i="1" dirty="0">
                    <a:solidFill>
                      <a:srgbClr val="1F497D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b="1" dirty="0">
                    <a:solidFill>
                      <a:srgbClr val="1F497D"/>
                    </a:solidFill>
                    <a:latin typeface="Cambria" panose="02040503050406030204" pitchFamily="18" charset="0"/>
                  </a:rPr>
                  <a:t>, répondre à la question posée.</a:t>
                </a:r>
              </a:p>
            </p:txBody>
          </p:sp>
        </mc:Choice>
        <mc:Fallback>
          <p:sp>
            <p:nvSpPr>
              <p:cNvPr id="3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2204864"/>
                <a:ext cx="8856984" cy="2232248"/>
              </a:xfrm>
              <a:prstGeom prst="rect">
                <a:avLst/>
              </a:prstGeom>
              <a:blipFill>
                <a:blip r:embed="rId2"/>
                <a:stretch>
                  <a:fillRect l="-1514" t="-3552" r="-1514" b="-491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67324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6" name="Image 5" descr="Capture d’é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919" y="2626115"/>
            <a:ext cx="7592485" cy="247684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6"/>
              <p:cNvSpPr/>
              <p:nvPr/>
            </p:nvSpPr>
            <p:spPr>
              <a:xfrm>
                <a:off x="1023766" y="5102961"/>
                <a:ext cx="7128792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fr-FR" sz="2800" b="1" dirty="0">
                    <a:solidFill>
                      <a:prstClr val="black"/>
                    </a:solidFill>
                    <a:latin typeface="Calibri"/>
                  </a:rPr>
                  <a:t>Déterminer le coefficient directeur de la tangente à </a:t>
                </a:r>
                <a14:m>
                  <m:oMath xmlns:m="http://schemas.openxmlformats.org/officeDocument/2006/math">
                    <m:r>
                      <a:rPr lang="fr-FR" sz="28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𝓒</m:t>
                    </m:r>
                  </m:oMath>
                </a14:m>
                <a:r>
                  <a:rPr lang="fr-FR" sz="2800" b="1" dirty="0">
                    <a:solidFill>
                      <a:prstClr val="black"/>
                    </a:solidFill>
                    <a:latin typeface="Calibri"/>
                  </a:rPr>
                  <a:t> au point d’abscisse 4.</a:t>
                </a:r>
              </a:p>
            </p:txBody>
          </p:sp>
        </mc:Choice>
        <mc:Fallback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3766" y="5102961"/>
                <a:ext cx="7128792" cy="954107"/>
              </a:xfrm>
              <a:prstGeom prst="rect">
                <a:avLst/>
              </a:prstGeom>
              <a:blipFill>
                <a:blip r:embed="rId3"/>
                <a:stretch>
                  <a:fillRect t="-5732" b="-1719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Connecteur droit avec flèche 9"/>
          <p:cNvCxnSpPr>
            <a:stCxn id="12" idx="8"/>
          </p:cNvCxnSpPr>
          <p:nvPr/>
        </p:nvCxnSpPr>
        <p:spPr>
          <a:xfrm flipH="1">
            <a:off x="5232020" y="2632098"/>
            <a:ext cx="1008178" cy="772482"/>
          </a:xfrm>
          <a:prstGeom prst="straightConnector1">
            <a:avLst/>
          </a:prstGeom>
          <a:ln w="254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Bulle ronde 11"/>
              <p:cNvSpPr/>
              <p:nvPr/>
            </p:nvSpPr>
            <p:spPr>
              <a:xfrm>
                <a:off x="5148064" y="1051770"/>
                <a:ext cx="3744416" cy="1404736"/>
              </a:xfrm>
              <a:prstGeom prst="wedgeEllipseCallout">
                <a:avLst/>
              </a:pr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34000">
                    <a:schemeClr val="tx2">
                      <a:lumMod val="40000"/>
                      <a:lumOff val="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200" dirty="0">
                    <a:solidFill>
                      <a:schemeClr val="tx1"/>
                    </a:solidFill>
                  </a:rPr>
                  <a:t>Le coefficient directeur de la tangente au point d’abscisse </a:t>
                </a:r>
                <a14:m>
                  <m:oMath xmlns:m="http://schemas.openxmlformats.org/officeDocument/2006/math">
                    <m:r>
                      <a:rPr lang="fr-FR" sz="2200" b="0" i="1" smtClean="0">
                        <a:solidFill>
                          <a:schemeClr val="tx1"/>
                        </a:solidFill>
                        <a:latin typeface="Cambria Math"/>
                      </a:rPr>
                      <m:t>4 </m:t>
                    </m:r>
                  </m:oMath>
                </a14:m>
                <a:r>
                  <a:rPr lang="fr-FR" sz="2200" dirty="0">
                    <a:solidFill>
                      <a:schemeClr val="tx1"/>
                    </a:solidFill>
                  </a:rPr>
                  <a:t>est </a:t>
                </a:r>
                <a14:m>
                  <m:oMath xmlns:m="http://schemas.openxmlformats.org/officeDocument/2006/math">
                    <m:r>
                      <a:rPr lang="fr-FR" sz="2200" b="0" i="1" smtClean="0">
                        <a:solidFill>
                          <a:schemeClr val="tx1"/>
                        </a:solidFill>
                        <a:latin typeface="Cambria Math"/>
                      </a:rPr>
                      <m:t>0</m:t>
                    </m:r>
                  </m:oMath>
                </a14:m>
                <a:r>
                  <a:rPr lang="fr-FR" sz="2200" dirty="0">
                    <a:solidFill>
                      <a:schemeClr val="tx1"/>
                    </a:solidFill>
                  </a:rPr>
                  <a:t>.</a:t>
                </a:r>
              </a:p>
            </p:txBody>
          </p:sp>
        </mc:Choice>
        <mc:Fallback xmlns="">
          <p:sp>
            <p:nvSpPr>
              <p:cNvPr id="12" name="Bulle rond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8064" y="1051770"/>
                <a:ext cx="3744416" cy="1404736"/>
              </a:xfrm>
              <a:prstGeom prst="wedgeEllipseCallout">
                <a:avLst/>
              </a:prstGeom>
              <a:blipFill rotWithShape="1">
                <a:blip r:embed="rId4"/>
                <a:stretch>
                  <a:fillRect t="-2273"/>
                </a:stretch>
              </a:blipFill>
              <a:ln>
                <a:solidFill>
                  <a:schemeClr val="tx2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35574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6" name="Image 5" descr="Capture d’é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384" y="2981891"/>
            <a:ext cx="7592485" cy="247684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/>
              <p:cNvSpPr txBox="1"/>
              <p:nvPr/>
            </p:nvSpPr>
            <p:spPr>
              <a:xfrm>
                <a:off x="856384" y="5373216"/>
                <a:ext cx="734481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800" b="1" dirty="0">
                    <a:solidFill>
                      <a:prstClr val="black"/>
                    </a:solidFill>
                  </a:rPr>
                  <a:t>Résoudre dans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fr-FR" sz="28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2800" b="1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2800" b="1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𝟓</m:t>
                        </m:r>
                        <m:r>
                          <a:rPr lang="fr-FR" sz="2800" b="1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;</m:t>
                        </m:r>
                        <m:r>
                          <a:rPr lang="fr-FR" sz="2800" b="1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𝟔</m:t>
                        </m:r>
                      </m:e>
                    </m:d>
                  </m:oMath>
                </a14:m>
                <a:r>
                  <a:rPr lang="fr-FR" sz="2800" b="1" dirty="0">
                    <a:solidFill>
                      <a:prstClr val="black"/>
                    </a:solidFill>
                  </a:rPr>
                  <a:t> l’équation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28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800" b="1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2800" b="1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28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2800" b="1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fr-FR" sz="2800" b="1" i="1" smtClean="0">
                        <a:solidFill>
                          <a:prstClr val="black"/>
                        </a:solidFill>
                        <a:latin typeface="Cambria Math"/>
                      </a:rPr>
                      <m:t>=</m:t>
                    </m:r>
                    <m:r>
                      <a:rPr lang="fr-FR" sz="2800" b="1" i="1" smtClean="0">
                        <a:solidFill>
                          <a:prstClr val="black"/>
                        </a:solidFill>
                        <a:latin typeface="Cambria Math"/>
                      </a:rPr>
                      <m:t>𝟎</m:t>
                    </m:r>
                    <m:r>
                      <a:rPr lang="fr-FR" sz="2800" b="1" i="1" smtClean="0">
                        <a:solidFill>
                          <a:prstClr val="black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2800" b="1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10" name="ZoneText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6384" y="5373216"/>
                <a:ext cx="7344816" cy="523220"/>
              </a:xfrm>
              <a:prstGeom prst="rect">
                <a:avLst/>
              </a:prstGeom>
              <a:blipFill rotWithShape="1">
                <a:blip r:embed="rId3"/>
                <a:stretch>
                  <a:fillRect l="-830" t="-10465" b="-3255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/>
              <p:cNvSpPr txBox="1"/>
              <p:nvPr/>
            </p:nvSpPr>
            <p:spPr>
              <a:xfrm>
                <a:off x="2333521" y="3616986"/>
                <a:ext cx="205205" cy="40011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000" b="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0</m:t>
                      </m:r>
                    </m:oMath>
                  </m:oMathPara>
                </a14:m>
                <a:endParaRPr lang="fr-FR" sz="20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4" name="ZoneText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3521" y="3616986"/>
                <a:ext cx="205205" cy="400110"/>
              </a:xfrm>
              <a:prstGeom prst="rect">
                <a:avLst/>
              </a:prstGeom>
              <a:blipFill rotWithShape="1">
                <a:blip r:embed="rId4"/>
                <a:stretch>
                  <a:fillRect r="-5757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/>
              <p:cNvSpPr txBox="1"/>
              <p:nvPr/>
            </p:nvSpPr>
            <p:spPr>
              <a:xfrm>
                <a:off x="5098583" y="3600000"/>
                <a:ext cx="327438" cy="43920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000" b="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0</m:t>
                      </m:r>
                    </m:oMath>
                  </m:oMathPara>
                </a14:m>
                <a:endParaRPr lang="fr-FR" sz="20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11" name="ZoneText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8583" y="3600000"/>
                <a:ext cx="327438" cy="43920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Connecteur droit avec flèche 6"/>
          <p:cNvCxnSpPr/>
          <p:nvPr/>
        </p:nvCxnSpPr>
        <p:spPr>
          <a:xfrm flipH="1">
            <a:off x="2513711" y="2770709"/>
            <a:ext cx="1266201" cy="354006"/>
          </a:xfrm>
          <a:prstGeom prst="straightConnector1">
            <a:avLst/>
          </a:prstGeom>
          <a:ln w="254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avec flèche 15"/>
          <p:cNvCxnSpPr/>
          <p:nvPr/>
        </p:nvCxnSpPr>
        <p:spPr>
          <a:xfrm>
            <a:off x="4067944" y="2770709"/>
            <a:ext cx="1221779" cy="354006"/>
          </a:xfrm>
          <a:prstGeom prst="straightConnector1">
            <a:avLst/>
          </a:prstGeom>
          <a:ln w="254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Ellipse 23"/>
              <p:cNvSpPr/>
              <p:nvPr/>
            </p:nvSpPr>
            <p:spPr>
              <a:xfrm>
                <a:off x="2123728" y="1618581"/>
                <a:ext cx="3531588" cy="1152128"/>
              </a:xfrm>
              <a:prstGeom prst="ellipse">
                <a:avLst/>
              </a:pr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34000">
                    <a:schemeClr val="tx2">
                      <a:lumMod val="40000"/>
                      <a:lumOff val="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400" dirty="0">
                    <a:solidFill>
                      <a:schemeClr val="tx1"/>
                    </a:solidFill>
                  </a:rPr>
                  <a:t>Les solutions sont </a:t>
                </a:r>
                <a14:m>
                  <m:oMath xmlns:m="http://schemas.openxmlformats.org/officeDocument/2006/math">
                    <m:r>
                      <a:rPr lang="fr-FR" sz="2400" i="1">
                        <a:solidFill>
                          <a:schemeClr val="tx1"/>
                        </a:solidFill>
                        <a:latin typeface="Cambria Math"/>
                      </a:rPr>
                      <m:t>−5</m:t>
                    </m:r>
                  </m:oMath>
                </a14:m>
                <a:r>
                  <a:rPr lang="fr-FR" sz="2400" dirty="0">
                    <a:solidFill>
                      <a:schemeClr val="tx1"/>
                    </a:solidFill>
                  </a:rPr>
                  <a:t> et </a:t>
                </a:r>
                <a14:m>
                  <m:oMath xmlns:m="http://schemas.openxmlformats.org/officeDocument/2006/math">
                    <m:r>
                      <a:rPr lang="fr-FR" sz="2400" i="1">
                        <a:solidFill>
                          <a:schemeClr val="tx1"/>
                        </a:solidFill>
                        <a:latin typeface="Cambria Math"/>
                      </a:rPr>
                      <m:t>4.</m:t>
                    </m:r>
                  </m:oMath>
                </a14:m>
                <a:endParaRPr lang="fr-FR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4" name="Ellips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1618581"/>
                <a:ext cx="3531588" cy="1152128"/>
              </a:xfrm>
              <a:prstGeom prst="ellipse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solidFill>
                  <a:schemeClr val="tx2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61427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2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6" name="Image 5" descr="Capture d’é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884" y="1484784"/>
            <a:ext cx="7592485" cy="2476846"/>
          </a:xfrm>
          <a:prstGeom prst="rect">
            <a:avLst/>
          </a:prstGeom>
          <a:ln w="25400"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875254" y="3967639"/>
                <a:ext cx="734481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800" b="1" dirty="0">
                    <a:solidFill>
                      <a:prstClr val="black"/>
                    </a:solidFill>
                    <a:latin typeface="Calibri"/>
                  </a:rPr>
                  <a:t>Résoudre dans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fr-FR" sz="2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2800" b="1" i="1">
                            <a:solidFill>
                              <a:prstClr val="black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2800" b="1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𝟓</m:t>
                        </m:r>
                        <m:r>
                          <a:rPr lang="fr-FR" sz="2800" b="1" i="1">
                            <a:solidFill>
                              <a:prstClr val="black"/>
                            </a:solidFill>
                            <a:latin typeface="Cambria Math"/>
                          </a:rPr>
                          <m:t>;</m:t>
                        </m:r>
                        <m:r>
                          <a:rPr lang="fr-FR" sz="2800" b="1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𝟔</m:t>
                        </m:r>
                      </m:e>
                    </m:d>
                  </m:oMath>
                </a14:m>
                <a:r>
                  <a:rPr lang="fr-FR" sz="2800" b="1" dirty="0">
                    <a:solidFill>
                      <a:prstClr val="black"/>
                    </a:solidFill>
                    <a:latin typeface="Calibri"/>
                  </a:rPr>
                  <a:t> l’inéquation </a:t>
                </a:r>
                <a14:m>
                  <m:oMath xmlns:m="http://schemas.openxmlformats.org/officeDocument/2006/math">
                    <m:r>
                      <a:rPr lang="fr-FR" sz="2800" b="1" i="1" smtClean="0">
                        <a:solidFill>
                          <a:prstClr val="black"/>
                        </a:solidFill>
                        <a:latin typeface="Cambria Math"/>
                      </a:rPr>
                      <m:t>𝒇</m:t>
                    </m:r>
                    <m:r>
                      <a:rPr lang="fr-FR" sz="2800" b="1" i="1" smtClean="0">
                        <a:solidFill>
                          <a:prstClr val="black"/>
                        </a:solidFill>
                        <a:latin typeface="Cambria Math"/>
                      </a:rPr>
                      <m:t>(</m:t>
                    </m:r>
                    <m:r>
                      <a:rPr lang="fr-FR" sz="2800" b="1" i="1" smtClean="0">
                        <a:solidFill>
                          <a:prstClr val="black"/>
                        </a:solidFill>
                        <a:latin typeface="Cambria Math"/>
                      </a:rPr>
                      <m:t>𝒙</m:t>
                    </m:r>
                    <m:r>
                      <a:rPr lang="fr-FR" sz="2800" b="1" i="1" smtClean="0">
                        <a:solidFill>
                          <a:prstClr val="black"/>
                        </a:solidFill>
                        <a:latin typeface="Cambria Math"/>
                      </a:rPr>
                      <m:t>)&gt;</m:t>
                    </m:r>
                    <m:r>
                      <a:rPr lang="fr-FR" sz="2800" b="1" i="1">
                        <a:solidFill>
                          <a:prstClr val="black"/>
                        </a:solidFill>
                        <a:latin typeface="Cambria Math"/>
                      </a:rPr>
                      <m:t>𝟎</m:t>
                    </m:r>
                    <m:r>
                      <a:rPr lang="fr-FR" sz="2800" b="1" i="1">
                        <a:solidFill>
                          <a:prstClr val="black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2800" b="1" dirty="0">
                  <a:solidFill>
                    <a:prstClr val="black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5254" y="3967639"/>
                <a:ext cx="7344816" cy="523220"/>
              </a:xfrm>
              <a:prstGeom prst="rect">
                <a:avLst/>
              </a:prstGeom>
              <a:blipFill rotWithShape="1">
                <a:blip r:embed="rId3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Sous-titre 2"/>
              <p:cNvSpPr txBox="1">
                <a:spLocks/>
              </p:cNvSpPr>
              <p:nvPr/>
            </p:nvSpPr>
            <p:spPr>
              <a:xfrm>
                <a:off x="227182" y="4653136"/>
                <a:ext cx="8640960" cy="1080120"/>
              </a:xfrm>
              <a:prstGeom prst="rect">
                <a:avLst/>
              </a:prstGeom>
              <a:gradFill>
                <a:gsLst>
                  <a:gs pos="0">
                    <a:schemeClr val="tx2">
                      <a:lumMod val="60000"/>
                      <a:lumOff val="40000"/>
                    </a:schemeClr>
                  </a:gs>
                  <a:gs pos="1900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p:spPr>
            <p:txBody>
              <a:bodyPr vert="horz" lIns="91440" tIns="45720" rIns="91440" bIns="45720" rtlCol="0">
                <a:noAutofit/>
              </a:bodyPr>
              <a:lstStyle>
                <a:lvl1pPr marL="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32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8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r-FR" sz="2800" b="0" dirty="0">
                    <a:solidFill>
                      <a:schemeClr val="tx1"/>
                    </a:solidFill>
                  </a:rPr>
                  <a:t>L’ensemble des solutions dans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fr-FR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2800" b="0" i="1">
                            <a:solidFill>
                              <a:prstClr val="black"/>
                            </a:solidFill>
                            <a:latin typeface="Cambria Math"/>
                          </a:rPr>
                          <m:t>−5;6</m:t>
                        </m:r>
                      </m:e>
                    </m:d>
                    <m:r>
                      <a:rPr lang="fr-FR" sz="2800" b="1" i="1">
                        <a:solidFill>
                          <a:prstClr val="black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fr-FR" sz="2800" b="0" dirty="0">
                    <a:solidFill>
                      <a:schemeClr val="tx1"/>
                    </a:solidFill>
                  </a:rPr>
                  <a:t>de cette inéquation est </a:t>
                </a:r>
                <a14:m>
                  <m:oMath xmlns:m="http://schemas.openxmlformats.org/officeDocument/2006/math">
                    <m:r>
                      <a:rPr lang="fr-FR" sz="2800" i="1" dirty="0" smtClean="0">
                        <a:solidFill>
                          <a:schemeClr val="tx1"/>
                        </a:solidFill>
                        <a:latin typeface="Cambria Math"/>
                      </a:rPr>
                      <m:t>]</m:t>
                    </m:r>
                    <m:r>
                      <a:rPr lang="fr-FR" sz="2800" b="0" i="1" smtClean="0">
                        <a:solidFill>
                          <a:schemeClr val="tx1"/>
                        </a:solidFill>
                        <a:latin typeface="Cambria Math"/>
                      </a:rPr>
                      <m:t>−3;6]</m:t>
                    </m:r>
                  </m:oMath>
                </a14:m>
                <a:endParaRPr lang="fr-FR" sz="2800" dirty="0">
                  <a:solidFill>
                    <a:schemeClr val="tx1"/>
                  </a:solidFill>
                </a:endParaRPr>
              </a:p>
              <a:p>
                <a:endParaRPr lang="fr-FR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182" y="4653136"/>
                <a:ext cx="8640960" cy="1080120"/>
              </a:xfrm>
              <a:prstGeom prst="rect">
                <a:avLst/>
              </a:prstGeom>
              <a:blipFill rotWithShape="1">
                <a:blip r:embed="rId4"/>
                <a:stretch>
                  <a:fillRect t="-5085" b="-395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Connecteur droit avec flèche 4"/>
          <p:cNvCxnSpPr/>
          <p:nvPr/>
        </p:nvCxnSpPr>
        <p:spPr>
          <a:xfrm rot="120000" flipV="1">
            <a:off x="3779854" y="2790000"/>
            <a:ext cx="1332000" cy="436234"/>
          </a:xfrm>
          <a:prstGeom prst="straightConnector1">
            <a:avLst/>
          </a:prstGeom>
          <a:ln w="317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/>
          <p:cNvCxnSpPr/>
          <p:nvPr/>
        </p:nvCxnSpPr>
        <p:spPr>
          <a:xfrm rot="60000">
            <a:off x="5220069" y="2844315"/>
            <a:ext cx="2736000" cy="756000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Ellipse 14"/>
          <p:cNvSpPr/>
          <p:nvPr/>
        </p:nvSpPr>
        <p:spPr>
          <a:xfrm>
            <a:off x="3459710" y="1628800"/>
            <a:ext cx="625874" cy="28803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/>
          <p:cNvSpPr/>
          <p:nvPr/>
        </p:nvSpPr>
        <p:spPr>
          <a:xfrm>
            <a:off x="7524328" y="1638588"/>
            <a:ext cx="565619" cy="28803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6501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6" name="Image 5" descr="Capture d’é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420" y="1772816"/>
            <a:ext cx="7592485" cy="247684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/>
              <p:cNvSpPr txBox="1"/>
              <p:nvPr/>
            </p:nvSpPr>
            <p:spPr>
              <a:xfrm>
                <a:off x="659230" y="4293096"/>
                <a:ext cx="777686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800" b="1" dirty="0">
                    <a:solidFill>
                      <a:prstClr val="black"/>
                    </a:solidFill>
                  </a:rPr>
                  <a:t>Résoudre dans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fr-FR" sz="2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2800" b="1" i="1">
                            <a:solidFill>
                              <a:prstClr val="black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2800" b="1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𝟓</m:t>
                        </m:r>
                        <m:r>
                          <a:rPr lang="fr-FR" sz="2800" b="1" i="1">
                            <a:solidFill>
                              <a:prstClr val="black"/>
                            </a:solidFill>
                            <a:latin typeface="Cambria Math"/>
                          </a:rPr>
                          <m:t>;</m:t>
                        </m:r>
                        <m:r>
                          <a:rPr lang="fr-FR" sz="2800" b="1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𝟔</m:t>
                        </m:r>
                      </m:e>
                    </m:d>
                  </m:oMath>
                </a14:m>
                <a:r>
                  <a:rPr lang="fr-FR" sz="2800" b="1" dirty="0">
                    <a:solidFill>
                      <a:prstClr val="black"/>
                    </a:solidFill>
                  </a:rPr>
                  <a:t> l’inéquation </a:t>
                </a:r>
                <a14:m>
                  <m:oMath xmlns:m="http://schemas.openxmlformats.org/officeDocument/2006/math">
                    <m:r>
                      <a:rPr lang="fr-FR" sz="2800" b="1" i="1">
                        <a:solidFill>
                          <a:prstClr val="black"/>
                        </a:solidFill>
                        <a:latin typeface="Cambria Math"/>
                      </a:rPr>
                      <m:t>𝒇</m:t>
                    </m:r>
                    <m:r>
                      <a:rPr lang="fr-FR" sz="2800" b="1" i="1" smtClean="0">
                        <a:solidFill>
                          <a:prstClr val="black"/>
                        </a:solidFill>
                        <a:latin typeface="Cambria Math"/>
                      </a:rPr>
                      <m:t>′</m:t>
                    </m:r>
                    <m:r>
                      <a:rPr lang="fr-FR" sz="2800" b="1" i="1">
                        <a:solidFill>
                          <a:prstClr val="black"/>
                        </a:solidFill>
                        <a:latin typeface="Cambria Math"/>
                      </a:rPr>
                      <m:t>(</m:t>
                    </m:r>
                    <m:r>
                      <a:rPr lang="fr-FR" sz="2800" b="1" i="1">
                        <a:solidFill>
                          <a:prstClr val="black"/>
                        </a:solidFill>
                        <a:latin typeface="Cambria Math"/>
                      </a:rPr>
                      <m:t>𝒙</m:t>
                    </m:r>
                    <m:r>
                      <a:rPr lang="fr-FR" sz="2800" b="1" i="1">
                        <a:solidFill>
                          <a:prstClr val="black"/>
                        </a:solidFill>
                        <a:latin typeface="Cambria Math"/>
                      </a:rPr>
                      <m:t>)≤</m:t>
                    </m:r>
                    <m:r>
                      <a:rPr lang="fr-FR" sz="2800" b="1" i="1">
                        <a:solidFill>
                          <a:prstClr val="black"/>
                        </a:solidFill>
                        <a:latin typeface="Cambria Math"/>
                      </a:rPr>
                      <m:t>𝟎</m:t>
                    </m:r>
                    <m:r>
                      <a:rPr lang="fr-FR" sz="2800" b="1" i="1">
                        <a:solidFill>
                          <a:prstClr val="black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2800" b="1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230" y="4293096"/>
                <a:ext cx="7776864" cy="523220"/>
              </a:xfrm>
              <a:prstGeom prst="rect">
                <a:avLst/>
              </a:prstGeom>
              <a:blipFill rotWithShape="1">
                <a:blip r:embed="rId3"/>
                <a:stretch>
                  <a:fillRect l="-313" t="-10465" b="-3255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Sous-titre 2"/>
              <p:cNvSpPr txBox="1">
                <a:spLocks/>
              </p:cNvSpPr>
              <p:nvPr/>
            </p:nvSpPr>
            <p:spPr>
              <a:xfrm>
                <a:off x="503040" y="5033343"/>
                <a:ext cx="8101408" cy="1080120"/>
              </a:xfrm>
              <a:prstGeom prst="rect">
                <a:avLst/>
              </a:prstGeom>
              <a:gradFill>
                <a:gsLst>
                  <a:gs pos="0">
                    <a:schemeClr val="tx2">
                      <a:lumMod val="60000"/>
                      <a:lumOff val="40000"/>
                    </a:schemeClr>
                  </a:gs>
                  <a:gs pos="1900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p:spPr>
            <p:txBody>
              <a:bodyPr vert="horz" lIns="91440" tIns="45720" rIns="91440" bIns="45720" rtlCol="0">
                <a:noAutofit/>
              </a:bodyPr>
              <a:lstStyle>
                <a:lvl1pPr marL="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32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8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r-FR" sz="2800" b="0" dirty="0">
                    <a:solidFill>
                      <a:schemeClr val="tx1"/>
                    </a:solidFill>
                  </a:rPr>
                  <a:t>L’ensemble des solutions dans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fr-FR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2800" b="0" i="1">
                            <a:solidFill>
                              <a:prstClr val="black"/>
                            </a:solidFill>
                            <a:latin typeface="Cambria Math"/>
                          </a:rPr>
                          <m:t>−5;6</m:t>
                        </m:r>
                      </m:e>
                    </m:d>
                    <m:r>
                      <a:rPr lang="fr-FR" sz="2800" b="1" i="1">
                        <a:solidFill>
                          <a:prstClr val="black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fr-FR" sz="2800" b="0" dirty="0">
                    <a:solidFill>
                      <a:schemeClr val="tx1"/>
                    </a:solidFill>
                  </a:rPr>
                  <a:t>de cette inéquation est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fr-FR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28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−5</m:t>
                        </m:r>
                      </m:e>
                    </m:d>
                    <m:r>
                      <a:rPr lang="fr-FR" sz="2800" b="0" i="1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∪</m:t>
                    </m:r>
                    <m:r>
                      <a:rPr lang="fr-FR" sz="2800" b="0" i="1" smtClean="0">
                        <a:solidFill>
                          <a:schemeClr val="tx1"/>
                        </a:solidFill>
                        <a:latin typeface="Cambria Math"/>
                      </a:rPr>
                      <m:t>[4;6]</m:t>
                    </m:r>
                  </m:oMath>
                </a14:m>
                <a:endParaRPr lang="fr-FR" sz="2800" dirty="0">
                  <a:solidFill>
                    <a:schemeClr val="tx1"/>
                  </a:solidFill>
                </a:endParaRPr>
              </a:p>
              <a:p>
                <a:endParaRPr lang="fr-FR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040" y="5033343"/>
                <a:ext cx="8101408" cy="1080120"/>
              </a:xfrm>
              <a:prstGeom prst="rect">
                <a:avLst/>
              </a:prstGeom>
              <a:blipFill rotWithShape="1">
                <a:blip r:embed="rId4"/>
                <a:stretch>
                  <a:fillRect t="-5085" b="-395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Connecteur droit 4"/>
          <p:cNvCxnSpPr/>
          <p:nvPr/>
        </p:nvCxnSpPr>
        <p:spPr>
          <a:xfrm>
            <a:off x="6444208" y="2592000"/>
            <a:ext cx="180000" cy="0"/>
          </a:xfrm>
          <a:prstGeom prst="lin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/>
              <p:cNvSpPr txBox="1"/>
              <p:nvPr/>
            </p:nvSpPr>
            <p:spPr>
              <a:xfrm>
                <a:off x="2192172" y="2391945"/>
                <a:ext cx="205205" cy="40011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000" b="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0</m:t>
                      </m:r>
                    </m:oMath>
                  </m:oMathPara>
                </a14:m>
                <a:endParaRPr lang="fr-FR" sz="20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9" name="ZoneTexte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2172" y="2391945"/>
                <a:ext cx="205205" cy="400110"/>
              </a:xfrm>
              <a:prstGeom prst="rect">
                <a:avLst/>
              </a:prstGeom>
              <a:blipFill rotWithShape="1">
                <a:blip r:embed="rId5"/>
                <a:stretch>
                  <a:fillRect r="-5757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Ellipse 9"/>
          <p:cNvSpPr/>
          <p:nvPr/>
        </p:nvSpPr>
        <p:spPr>
          <a:xfrm>
            <a:off x="2084440" y="1918600"/>
            <a:ext cx="625874" cy="28803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/>
          <p:cNvSpPr/>
          <p:nvPr/>
        </p:nvSpPr>
        <p:spPr>
          <a:xfrm>
            <a:off x="4932040" y="1918600"/>
            <a:ext cx="576064" cy="28803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/>
          <p:cNvSpPr/>
          <p:nvPr/>
        </p:nvSpPr>
        <p:spPr>
          <a:xfrm>
            <a:off x="7524328" y="1918600"/>
            <a:ext cx="553866" cy="28803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ZoneTexte 12"/>
              <p:cNvSpPr txBox="1"/>
              <p:nvPr/>
            </p:nvSpPr>
            <p:spPr>
              <a:xfrm>
                <a:off x="5010733" y="2412000"/>
                <a:ext cx="281347" cy="41976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000" b="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0</m:t>
                      </m:r>
                    </m:oMath>
                  </m:oMathPara>
                </a14:m>
                <a:endParaRPr lang="fr-FR" sz="20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13" name="ZoneText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0733" y="2412000"/>
                <a:ext cx="281347" cy="419760"/>
              </a:xfrm>
              <a:prstGeom prst="rect">
                <a:avLst/>
              </a:prstGeom>
              <a:blipFill rotWithShape="1">
                <a:blip r:embed="rId6"/>
                <a:stretch>
                  <a:fillRect r="-1304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7749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6" name="Image 5" descr="Capture d’é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000" y="1512000"/>
            <a:ext cx="7592485" cy="247684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ZoneTexte 7"/>
              <p:cNvSpPr txBox="1"/>
              <p:nvPr/>
            </p:nvSpPr>
            <p:spPr>
              <a:xfrm>
                <a:off x="825637" y="3861048"/>
                <a:ext cx="7420980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800" b="1" dirty="0">
                    <a:solidFill>
                      <a:prstClr val="black"/>
                    </a:solidFill>
                  </a:rPr>
                  <a:t>Déterminer une équation de la tangente à </a:t>
                </a:r>
                <a14:m>
                  <m:oMath xmlns:m="http://schemas.openxmlformats.org/officeDocument/2006/math">
                    <m:r>
                      <a:rPr lang="fr-FR" sz="28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𝓒</m:t>
                    </m:r>
                  </m:oMath>
                </a14:m>
                <a:r>
                  <a:rPr lang="fr-FR" sz="2800" b="1" dirty="0">
                    <a:solidFill>
                      <a:prstClr val="black"/>
                    </a:solidFill>
                  </a:rPr>
                  <a:t> au point d’abscisse </a:t>
                </a:r>
                <a14:m>
                  <m:oMath xmlns:m="http://schemas.openxmlformats.org/officeDocument/2006/math">
                    <m:r>
                      <a:rPr lang="fr-FR" sz="2800" b="1" i="1" smtClean="0">
                        <a:solidFill>
                          <a:prstClr val="black"/>
                        </a:solidFill>
                        <a:latin typeface="Cambria Math"/>
                      </a:rPr>
                      <m:t>−</m:t>
                    </m:r>
                    <m:r>
                      <a:rPr lang="fr-FR" sz="2800" b="1" i="1" smtClean="0">
                        <a:solidFill>
                          <a:prstClr val="black"/>
                        </a:solidFill>
                        <a:latin typeface="Cambria Math"/>
                      </a:rPr>
                      <m:t>𝟓</m:t>
                    </m:r>
                    <m:r>
                      <a:rPr lang="fr-FR" sz="2800" b="1" i="1" smtClean="0">
                        <a:solidFill>
                          <a:prstClr val="black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2800" b="1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5637" y="3861048"/>
                <a:ext cx="7420980" cy="954107"/>
              </a:xfrm>
              <a:prstGeom prst="rect">
                <a:avLst/>
              </a:prstGeom>
              <a:blipFill>
                <a:blip r:embed="rId3"/>
                <a:stretch>
                  <a:fillRect t="-5732" r="-739" b="-1719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Sous-titre 2"/>
              <p:cNvSpPr txBox="1">
                <a:spLocks/>
              </p:cNvSpPr>
              <p:nvPr/>
            </p:nvSpPr>
            <p:spPr>
              <a:xfrm>
                <a:off x="503040" y="4945759"/>
                <a:ext cx="8101408" cy="1003521"/>
              </a:xfrm>
              <a:prstGeom prst="rect">
                <a:avLst/>
              </a:prstGeom>
              <a:gradFill>
                <a:gsLst>
                  <a:gs pos="0">
                    <a:schemeClr val="tx2">
                      <a:lumMod val="60000"/>
                      <a:lumOff val="40000"/>
                    </a:schemeClr>
                  </a:gs>
                  <a:gs pos="1900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p:spPr>
            <p:txBody>
              <a:bodyPr vert="horz" lIns="91440" tIns="45720" rIns="91440" bIns="45720" rtlCol="0">
                <a:noAutofit/>
              </a:bodyPr>
              <a:lstStyle>
                <a:lvl1pPr marL="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32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8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sSup>
                      <m:sSupPr>
                        <m:ctrlPr>
                          <a:rPr lang="fr-FR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8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28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28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−5</m:t>
                        </m:r>
                      </m:e>
                    </m:d>
                    <m:r>
                      <a:rPr lang="fr-FR" sz="2800" b="0" i="1" smtClean="0">
                        <a:solidFill>
                          <a:schemeClr val="tx1"/>
                        </a:solidFill>
                        <a:latin typeface="Cambria Math"/>
                      </a:rPr>
                      <m:t>=0</m:t>
                    </m:r>
                  </m:oMath>
                </a14:m>
                <a:r>
                  <a:rPr lang="fr-FR" sz="2800" b="0" dirty="0">
                    <a:solidFill>
                      <a:schemeClr val="tx1"/>
                    </a:solidFill>
                  </a:rPr>
                  <a:t> et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chemeClr val="tx1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2800" b="0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−5</m:t>
                        </m:r>
                      </m:e>
                    </m:d>
                    <m:r>
                      <a:rPr lang="fr-FR" sz="2800" b="0" i="0" smtClean="0">
                        <a:solidFill>
                          <a:schemeClr val="tx1"/>
                        </a:solidFill>
                        <a:latin typeface="Cambria Math"/>
                      </a:rPr>
                      <m:t>=−4</m:t>
                    </m:r>
                  </m:oMath>
                </a14:m>
                <a:endParaRPr lang="fr-FR" sz="2800" b="0" dirty="0">
                  <a:solidFill>
                    <a:schemeClr val="tx1"/>
                  </a:solidFill>
                </a:endParaRPr>
              </a:p>
              <a:p>
                <a:r>
                  <a:rPr lang="fr-FR" sz="2800" dirty="0">
                    <a:solidFill>
                      <a:schemeClr val="tx1"/>
                    </a:solidFill>
                  </a:rPr>
                  <a:t>Donc une équation de cette  tangente est </a:t>
                </a:r>
                <a14:m>
                  <m:oMath xmlns:m="http://schemas.openxmlformats.org/officeDocument/2006/math">
                    <m:r>
                      <a:rPr lang="fr-FR" sz="2800" i="1">
                        <a:solidFill>
                          <a:schemeClr val="tx1"/>
                        </a:solidFill>
                        <a:latin typeface="Cambria Math"/>
                      </a:rPr>
                      <m:t>𝑦</m:t>
                    </m:r>
                    <m:r>
                      <a:rPr lang="fr-FR" sz="2800" i="1">
                        <a:solidFill>
                          <a:schemeClr val="tx1"/>
                        </a:solidFill>
                        <a:latin typeface="Cambria Math"/>
                      </a:rPr>
                      <m:t>=−4.</m:t>
                    </m:r>
                  </m:oMath>
                </a14:m>
                <a:endParaRPr lang="fr-FR" sz="2800" dirty="0">
                  <a:solidFill>
                    <a:schemeClr val="tx1"/>
                  </a:solidFill>
                </a:endParaRPr>
              </a:p>
              <a:p>
                <a:endParaRPr lang="fr-FR" sz="2800" b="0" dirty="0">
                  <a:solidFill>
                    <a:schemeClr val="tx1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.</m:t>
                      </m:r>
                    </m:oMath>
                  </m:oMathPara>
                </a14:m>
                <a:endParaRPr lang="fr-FR" sz="2800" dirty="0">
                  <a:solidFill>
                    <a:schemeClr val="tx1"/>
                  </a:solidFill>
                </a:endParaRPr>
              </a:p>
              <a:p>
                <a:endParaRPr lang="fr-FR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040" y="4945759"/>
                <a:ext cx="8101408" cy="1003521"/>
              </a:xfrm>
              <a:prstGeom prst="rect">
                <a:avLst/>
              </a:prstGeom>
              <a:blipFill rotWithShape="1">
                <a:blip r:embed="rId4"/>
                <a:stretch>
                  <a:fillRect t="-5455" b="-8242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/>
              <p:cNvSpPr txBox="1"/>
              <p:nvPr/>
            </p:nvSpPr>
            <p:spPr>
              <a:xfrm>
                <a:off x="2123999" y="1656000"/>
                <a:ext cx="507069" cy="40011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000" b="1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−</m:t>
                      </m:r>
                      <m:r>
                        <a:rPr lang="fr-FR" sz="2000" b="1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𝟓</m:t>
                      </m:r>
                    </m:oMath>
                  </m:oMathPara>
                </a14:m>
                <a:endParaRPr lang="fr-FR" sz="2000" b="1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4" name="ZoneText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999" y="1656000"/>
                <a:ext cx="507069" cy="400110"/>
              </a:xfrm>
              <a:prstGeom prst="rect">
                <a:avLst/>
              </a:prstGeom>
              <a:blipFill rotWithShape="1">
                <a:blip r:embed="rId5"/>
                <a:stretch>
                  <a:fillRect r="-357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Ellipse 9"/>
          <p:cNvSpPr/>
          <p:nvPr/>
        </p:nvSpPr>
        <p:spPr>
          <a:xfrm>
            <a:off x="2123728" y="2196000"/>
            <a:ext cx="507341" cy="28803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/>
          <p:cNvSpPr/>
          <p:nvPr/>
        </p:nvSpPr>
        <p:spPr>
          <a:xfrm>
            <a:off x="2123088" y="3356992"/>
            <a:ext cx="507981" cy="28803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2064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6" name="Image 5" descr="Capture d’é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214" y="1484784"/>
            <a:ext cx="7592485" cy="247684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/>
              <p:cNvSpPr txBox="1"/>
              <p:nvPr/>
            </p:nvSpPr>
            <p:spPr>
              <a:xfrm>
                <a:off x="611561" y="3861048"/>
                <a:ext cx="7732344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800" b="1" dirty="0">
                    <a:solidFill>
                      <a:prstClr val="black"/>
                    </a:solidFill>
                    <a:latin typeface="Cambria" panose="02040503050406030204" pitchFamily="18" charset="0"/>
                  </a:rPr>
                  <a:t>Déterminer les réels </a:t>
                </a:r>
                <a14:m>
                  <m:oMath xmlns:m="http://schemas.openxmlformats.org/officeDocument/2006/math">
                    <m:r>
                      <a:rPr lang="fr-FR" sz="2800" b="1" i="1" smtClean="0">
                        <a:solidFill>
                          <a:prstClr val="black"/>
                        </a:solidFill>
                        <a:latin typeface="Cambria Math"/>
                      </a:rPr>
                      <m:t>𝒙</m:t>
                    </m:r>
                    <m:r>
                      <a:rPr lang="fr-FR" sz="2800" b="1" i="1" smtClean="0">
                        <a:solidFill>
                          <a:prstClr val="black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fr-FR" sz="2800" b="1" i="1" dirty="0">
                    <a:solidFill>
                      <a:prstClr val="black"/>
                    </a:solidFill>
                    <a:latin typeface="Cambria" panose="02040503050406030204" pitchFamily="18" charset="0"/>
                  </a:rPr>
                  <a:t> </a:t>
                </a:r>
                <a:r>
                  <a:rPr lang="fr-FR" sz="2800" b="1" dirty="0">
                    <a:solidFill>
                      <a:prstClr val="black"/>
                    </a:solidFill>
                    <a:latin typeface="Cambria" panose="02040503050406030204" pitchFamily="18" charset="0"/>
                  </a:rPr>
                  <a:t>tels que </a:t>
                </a:r>
              </a:p>
              <a:p>
                <a:pPr algn="ctr"/>
                <a14:m>
                  <m:oMath xmlns:m="http://schemas.openxmlformats.org/officeDocument/2006/math">
                    <m:sSup>
                      <m:sSupPr>
                        <m:ctrlPr>
                          <a:rPr lang="fr-FR" sz="28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800" b="1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2800" b="1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28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2800" b="1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fr-FR" sz="2800" b="1" i="1" smtClean="0">
                        <a:solidFill>
                          <a:prstClr val="black"/>
                        </a:solidFill>
                        <a:latin typeface="Cambria Math"/>
                      </a:rPr>
                      <m:t>&gt;</m:t>
                    </m:r>
                    <m:r>
                      <a:rPr lang="fr-FR" sz="2800" b="1" i="1" smtClean="0">
                        <a:solidFill>
                          <a:prstClr val="black"/>
                        </a:solidFill>
                        <a:latin typeface="Cambria Math"/>
                      </a:rPr>
                      <m:t>𝟎</m:t>
                    </m:r>
                  </m:oMath>
                </a14:m>
                <a:r>
                  <a:rPr lang="fr-FR" sz="2800" b="1" dirty="0">
                    <a:solidFill>
                      <a:prstClr val="black"/>
                    </a:solidFill>
                    <a:latin typeface="Cambria" panose="020405030504060302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sz="2800" b="1" i="1" smtClean="0">
                        <a:solidFill>
                          <a:prstClr val="black"/>
                        </a:solidFill>
                        <a:latin typeface="Cambria Math"/>
                      </a:rPr>
                      <m:t>𝒇</m:t>
                    </m:r>
                    <m:d>
                      <m:dPr>
                        <m:ctrlPr>
                          <a:rPr lang="fr-FR" sz="28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2800" b="1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fr-FR" sz="2800" b="1" i="1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≤</m:t>
                    </m:r>
                    <m:r>
                      <a:rPr lang="fr-FR" sz="2800" b="1" i="1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𝟎</m:t>
                    </m:r>
                    <m:r>
                      <a:rPr lang="fr-FR" sz="2800" b="1" i="1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.</m:t>
                    </m:r>
                  </m:oMath>
                </a14:m>
                <a:endParaRPr lang="fr-FR" sz="2800" b="1" dirty="0">
                  <a:solidFill>
                    <a:prstClr val="black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1" y="3861048"/>
                <a:ext cx="7732344" cy="954107"/>
              </a:xfrm>
              <a:prstGeom prst="rect">
                <a:avLst/>
              </a:prstGeom>
              <a:blipFill rotWithShape="1">
                <a:blip r:embed="rId3"/>
                <a:stretch>
                  <a:fillRect t="-6369" b="-1656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Sous-titre 2"/>
              <p:cNvSpPr txBox="1">
                <a:spLocks/>
              </p:cNvSpPr>
              <p:nvPr/>
            </p:nvSpPr>
            <p:spPr>
              <a:xfrm>
                <a:off x="525833" y="4869160"/>
                <a:ext cx="8101408" cy="1080120"/>
              </a:xfrm>
              <a:prstGeom prst="rect">
                <a:avLst/>
              </a:prstGeom>
              <a:gradFill>
                <a:gsLst>
                  <a:gs pos="0">
                    <a:schemeClr val="tx2">
                      <a:lumMod val="60000"/>
                      <a:lumOff val="40000"/>
                    </a:schemeClr>
                  </a:gs>
                  <a:gs pos="1900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p:spPr>
            <p:txBody>
              <a:bodyPr vert="horz" lIns="91440" tIns="45720" rIns="91440" bIns="45720" rtlCol="0">
                <a:noAutofit/>
              </a:bodyPr>
              <a:lstStyle>
                <a:lvl1pPr marL="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32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8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r-FR" sz="2800" b="0" dirty="0">
                    <a:solidFill>
                      <a:schemeClr val="tx1"/>
                    </a:solidFill>
                    <a:latin typeface="Cambria" panose="02040503050406030204" pitchFamily="18" charset="0"/>
                  </a:rPr>
                  <a:t>L’ensemble des réels </a:t>
                </a:r>
                <a14:m>
                  <m:oMath xmlns:m="http://schemas.openxmlformats.org/officeDocument/2006/math">
                    <m:r>
                      <a:rPr lang="fr-FR" sz="2800" b="0" i="1">
                        <a:solidFill>
                          <a:prstClr val="black"/>
                        </a:solidFill>
                        <a:latin typeface="Cambria Math"/>
                      </a:rPr>
                      <m:t>𝑥</m:t>
                    </m:r>
                    <m:r>
                      <a:rPr lang="fr-FR" sz="2800" b="0" i="1">
                        <a:solidFill>
                          <a:prstClr val="black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fr-FR" sz="2800" i="1" dirty="0">
                    <a:solidFill>
                      <a:prstClr val="black"/>
                    </a:solidFill>
                    <a:latin typeface="Cambria" panose="02040503050406030204" pitchFamily="18" charset="0"/>
                  </a:rPr>
                  <a:t> </a:t>
                </a:r>
                <a:r>
                  <a:rPr lang="fr-FR" sz="2800" dirty="0">
                    <a:solidFill>
                      <a:prstClr val="black"/>
                    </a:solidFill>
                    <a:latin typeface="Cambria" panose="02040503050406030204" pitchFamily="18" charset="0"/>
                  </a:rPr>
                  <a:t>tels que</a:t>
                </a:r>
              </a:p>
              <a:p>
                <a:r>
                  <a:rPr lang="fr-FR" sz="2800" dirty="0">
                    <a:solidFill>
                      <a:prstClr val="black"/>
                    </a:solidFill>
                    <a:latin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800" b="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2800" b="0" i="1">
                            <a:solidFill>
                              <a:prstClr val="black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2800" b="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2800" b="0" i="1">
                        <a:solidFill>
                          <a:prstClr val="black"/>
                        </a:solidFill>
                        <a:latin typeface="Cambria Math"/>
                      </a:rPr>
                      <m:t>&gt;0</m:t>
                    </m:r>
                  </m:oMath>
                </a14:m>
                <a:r>
                  <a:rPr lang="fr-FR" sz="2800" dirty="0">
                    <a:solidFill>
                      <a:prstClr val="black"/>
                    </a:solidFill>
                    <a:latin typeface="Cambria" panose="020405030504060302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sz="2800" b="0" i="1">
                        <a:solidFill>
                          <a:prstClr val="black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2800" b="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2800" b="0" i="1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≤0</m:t>
                    </m:r>
                  </m:oMath>
                </a14:m>
                <a:r>
                  <a:rPr lang="fr-FR" sz="2800" dirty="0">
                    <a:solidFill>
                      <a:schemeClr val="tx1"/>
                    </a:solidFill>
                    <a:latin typeface="Cambria" panose="02040503050406030204" pitchFamily="18" charset="0"/>
                  </a:rPr>
                  <a:t> est </a:t>
                </a:r>
                <a14:m>
                  <m:oMath xmlns:m="http://schemas.openxmlformats.org/officeDocument/2006/math">
                    <m:r>
                      <a:rPr lang="fr-FR" sz="2800" b="0" i="1" smtClean="0">
                        <a:solidFill>
                          <a:schemeClr val="tx1"/>
                        </a:solidFill>
                        <a:latin typeface="Cambria Math"/>
                      </a:rPr>
                      <m:t>]−5;−3]</m:t>
                    </m:r>
                  </m:oMath>
                </a14:m>
                <a:r>
                  <a:rPr lang="fr-FR" sz="2800" dirty="0">
                    <a:solidFill>
                      <a:schemeClr val="tx1"/>
                    </a:solidFill>
                    <a:latin typeface="Cambria" panose="02040503050406030204" pitchFamily="18" charset="0"/>
                  </a:rPr>
                  <a:t>.</a:t>
                </a:r>
              </a:p>
              <a:p>
                <a:endParaRPr lang="fr-FR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833" y="4869160"/>
                <a:ext cx="8101408" cy="1080120"/>
              </a:xfrm>
              <a:prstGeom prst="rect">
                <a:avLst/>
              </a:prstGeom>
              <a:blipFill rotWithShape="1">
                <a:blip r:embed="rId4"/>
                <a:stretch>
                  <a:fillRect t="-5650" b="-1129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/>
              <p:cNvSpPr txBox="1"/>
              <p:nvPr/>
            </p:nvSpPr>
            <p:spPr>
              <a:xfrm>
                <a:off x="3491880" y="2132856"/>
                <a:ext cx="507069" cy="40011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000" b="1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+</m:t>
                      </m:r>
                    </m:oMath>
                  </m:oMathPara>
                </a14:m>
                <a:endParaRPr lang="fr-FR" sz="2000" b="1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9" name="ZoneTexte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1880" y="2132856"/>
                <a:ext cx="507069" cy="40011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Connecteur droit 4"/>
          <p:cNvCxnSpPr/>
          <p:nvPr/>
        </p:nvCxnSpPr>
        <p:spPr>
          <a:xfrm flipV="1">
            <a:off x="2387063" y="3226832"/>
            <a:ext cx="1358351" cy="385077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2143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3400" y="1844824"/>
            <a:ext cx="7851648" cy="1828800"/>
          </a:xfrm>
        </p:spPr>
        <p:txBody>
          <a:bodyPr anchor="ctr">
            <a:normAutofit/>
          </a:bodyPr>
          <a:lstStyle/>
          <a:p>
            <a:pPr algn="ctr"/>
            <a:r>
              <a:rPr lang="fr-FR" sz="8000" dirty="0"/>
              <a:t>Fin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33400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196352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6" name="Image 5" descr="Capture d’é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994" y="2161998"/>
            <a:ext cx="7602011" cy="2534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875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5" name="Image 4" descr="Capture d’é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336" y="2214393"/>
            <a:ext cx="7535327" cy="2429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9391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5" name="Image 4" descr="Capture d’é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942" y="2204864"/>
            <a:ext cx="7640116" cy="2534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1687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5" name="Image 4" descr="Capture d’é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47" y="2028629"/>
            <a:ext cx="7563906" cy="280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4167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Espace réservé du contenu 2"/>
              <p:cNvSpPr txBox="1">
                <a:spLocks/>
              </p:cNvSpPr>
              <p:nvPr/>
            </p:nvSpPr>
            <p:spPr>
              <a:xfrm>
                <a:off x="179512" y="2204864"/>
                <a:ext cx="8928992" cy="2376264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fr-FR" b="1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est une fonction dérivable sur </a:t>
                </a:r>
                <a14:m>
                  <m:oMath xmlns:m="http://schemas.openxmlformats.org/officeDocument/2006/math">
                    <m:r>
                      <a:rPr lang="fr-FR" b="1" i="1" smtClean="0">
                        <a:solidFill>
                          <a:schemeClr val="tx2"/>
                        </a:solidFill>
                        <a:latin typeface="Cambria Math"/>
                      </a:rPr>
                      <m:t>[−</m:t>
                    </m:r>
                    <m:r>
                      <a:rPr lang="fr-FR" b="1" i="1" smtClean="0">
                        <a:solidFill>
                          <a:schemeClr val="tx2"/>
                        </a:solidFill>
                        <a:latin typeface="Cambria Math"/>
                      </a:rPr>
                      <m:t>𝟓</m:t>
                    </m:r>
                    <m:r>
                      <a:rPr lang="fr-FR" b="1" i="1" smtClean="0">
                        <a:solidFill>
                          <a:schemeClr val="tx2"/>
                        </a:solidFill>
                        <a:latin typeface="Cambria Math"/>
                      </a:rPr>
                      <m:t>;</m:t>
                    </m:r>
                    <m:r>
                      <a:rPr lang="fr-FR" b="1" i="1" smtClean="0">
                        <a:solidFill>
                          <a:schemeClr val="tx2"/>
                        </a:solidFill>
                        <a:latin typeface="Cambria Math"/>
                      </a:rPr>
                      <m:t>𝟔</m:t>
                    </m:r>
                    <m:r>
                      <a:rPr lang="fr-FR" b="1" i="1" smtClean="0">
                        <a:solidFill>
                          <a:schemeClr val="tx2"/>
                        </a:solidFill>
                        <a:latin typeface="Cambria Math"/>
                      </a:rPr>
                      <m:t>]</m:t>
                    </m:r>
                  </m:oMath>
                </a14:m>
                <a:r>
                  <a:rPr lang="fr-FR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b="1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𝓒</m:t>
                    </m:r>
                  </m:oMath>
                </a14:m>
                <a:r>
                  <a:rPr lang="fr-FR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sa courbe représentative dans un repère du plan.</a:t>
                </a:r>
              </a:p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fr-FR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A l’aide du tableau de variations de </a:t>
                </a:r>
                <a:r>
                  <a:rPr lang="fr-FR" b="1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, répondre à la question posée.</a:t>
                </a:r>
              </a:p>
            </p:txBody>
          </p:sp>
        </mc:Choice>
        <mc:Fallback>
          <p:sp>
            <p:nvSpPr>
              <p:cNvPr id="3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2204864"/>
                <a:ext cx="8928992" cy="2376264"/>
              </a:xfrm>
              <a:prstGeom prst="rect">
                <a:avLst/>
              </a:prstGeom>
              <a:blipFill>
                <a:blip r:embed="rId2"/>
                <a:stretch>
                  <a:fillRect l="-1502" t="-3342" r="-238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714546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6" name="Image 5" descr="Capture d’é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420" y="1772816"/>
            <a:ext cx="7592485" cy="247684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6"/>
              <p:cNvSpPr/>
              <p:nvPr/>
            </p:nvSpPr>
            <p:spPr>
              <a:xfrm>
                <a:off x="879511" y="4506625"/>
                <a:ext cx="7336301" cy="10772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fr-FR" sz="3200" b="1" dirty="0">
                    <a:latin typeface="Cambria" panose="02040503050406030204" pitchFamily="18" charset="0"/>
                  </a:rPr>
                  <a:t>Déterminer le coefficient directeur de la tangente à </a:t>
                </a:r>
                <a14:m>
                  <m:oMath xmlns:m="http://schemas.openxmlformats.org/officeDocument/2006/math">
                    <m:r>
                      <a:rPr lang="fr-FR" sz="32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𝓒</m:t>
                    </m:r>
                  </m:oMath>
                </a14:m>
                <a:r>
                  <a:rPr lang="fr-FR" sz="3200" b="1" dirty="0">
                    <a:latin typeface="Cambria" panose="02040503050406030204" pitchFamily="18" charset="0"/>
                  </a:rPr>
                  <a:t> au point d’abscisse 4.</a:t>
                </a:r>
              </a:p>
            </p:txBody>
          </p:sp>
        </mc:Choice>
        <mc:Fallback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9511" y="4506625"/>
                <a:ext cx="7336301" cy="1077218"/>
              </a:xfrm>
              <a:prstGeom prst="rect">
                <a:avLst/>
              </a:prstGeom>
              <a:blipFill>
                <a:blip r:embed="rId3"/>
                <a:stretch>
                  <a:fillRect l="-1495" t="-7345" r="-2575" b="-175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316410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6" name="Image 5" descr="Capture d’é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420" y="1772816"/>
            <a:ext cx="7592485" cy="247684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/>
              <p:cNvSpPr txBox="1"/>
              <p:nvPr/>
            </p:nvSpPr>
            <p:spPr>
              <a:xfrm>
                <a:off x="395536" y="4250064"/>
                <a:ext cx="828092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b="1" dirty="0"/>
                  <a:t>Résoudre dans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fr-FR" sz="32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200" b="1" i="1" smtClean="0">
                            <a:latin typeface="Cambria Math"/>
                          </a:rPr>
                          <m:t>−</m:t>
                        </m:r>
                        <m:r>
                          <a:rPr lang="fr-FR" sz="3200" b="1" i="1" smtClean="0">
                            <a:latin typeface="Cambria Math"/>
                          </a:rPr>
                          <m:t>𝟓</m:t>
                        </m:r>
                        <m:r>
                          <a:rPr lang="fr-FR" sz="3200" b="1" i="1" smtClean="0">
                            <a:latin typeface="Cambria Math"/>
                          </a:rPr>
                          <m:t>;</m:t>
                        </m:r>
                        <m:r>
                          <a:rPr lang="fr-FR" sz="3200" b="1" i="1" smtClean="0">
                            <a:latin typeface="Cambria Math"/>
                          </a:rPr>
                          <m:t>𝟔</m:t>
                        </m:r>
                      </m:e>
                    </m:d>
                  </m:oMath>
                </a14:m>
                <a:r>
                  <a:rPr lang="fr-FR" sz="3200" b="1" dirty="0"/>
                  <a:t> l’équation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200" b="1" i="1" smtClean="0"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3200" b="1" i="1" smtClean="0"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200" b="1" i="1" smtClean="0"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fr-FR" sz="3200" b="1" i="1" smtClean="0">
                        <a:latin typeface="Cambria Math"/>
                      </a:rPr>
                      <m:t>=</m:t>
                    </m:r>
                    <m:r>
                      <a:rPr lang="fr-FR" sz="3200" b="1" i="1" smtClean="0">
                        <a:latin typeface="Cambria Math"/>
                      </a:rPr>
                      <m:t>𝟎</m:t>
                    </m:r>
                    <m:r>
                      <a:rPr lang="fr-FR" sz="3200" b="1" i="1" smtClean="0">
                        <a:latin typeface="Cambria Math"/>
                      </a:rPr>
                      <m:t>.</m:t>
                    </m:r>
                  </m:oMath>
                </a14:m>
                <a:endParaRPr lang="fr-FR" sz="3200" b="1" dirty="0"/>
              </a:p>
            </p:txBody>
          </p:sp>
        </mc:Choice>
        <mc:Fallback xmlns="">
          <p:sp>
            <p:nvSpPr>
              <p:cNvPr id="10" name="ZoneText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4250064"/>
                <a:ext cx="8280920" cy="584775"/>
              </a:xfrm>
              <a:prstGeom prst="rect">
                <a:avLst/>
              </a:prstGeom>
              <a:blipFill rotWithShape="1">
                <a:blip r:embed="rId3"/>
                <a:stretch>
                  <a:fillRect l="-1694" t="-12500" b="-3437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58713722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Débit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571</TotalTime>
  <Words>516</Words>
  <Application>Microsoft Office PowerPoint</Application>
  <PresentationFormat>Affichage à l'écran (4:3)</PresentationFormat>
  <Paragraphs>89</Paragraphs>
  <Slides>27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27</vt:i4>
      </vt:variant>
    </vt:vector>
  </HeadingPairs>
  <TitlesOfParts>
    <vt:vector size="36" baseType="lpstr">
      <vt:lpstr>Arial</vt:lpstr>
      <vt:lpstr>Calibri</vt:lpstr>
      <vt:lpstr>Cambria</vt:lpstr>
      <vt:lpstr>Cambria Math</vt:lpstr>
      <vt:lpstr>Constantia</vt:lpstr>
      <vt:lpstr>Wingdings 2</vt:lpstr>
      <vt:lpstr>Thème Office</vt:lpstr>
      <vt:lpstr>1_Débit</vt:lpstr>
      <vt:lpstr>1_Thème Office</vt:lpstr>
      <vt:lpstr>Dérivation Série 5</vt:lpstr>
      <vt:lpstr>Présentation PowerPoint</vt:lpstr>
      <vt:lpstr>Question 1 </vt:lpstr>
      <vt:lpstr>Question 2 </vt:lpstr>
      <vt:lpstr>Question 3 </vt:lpstr>
      <vt:lpstr>Question 4 </vt:lpstr>
      <vt:lpstr>Présentation PowerPoint</vt:lpstr>
      <vt:lpstr>Question 5 </vt:lpstr>
      <vt:lpstr>Question 6 </vt:lpstr>
      <vt:lpstr>Question 7 </vt:lpstr>
      <vt:lpstr>Question 8 </vt:lpstr>
      <vt:lpstr>Question 9 </vt:lpstr>
      <vt:lpstr>Question 10 </vt:lpstr>
      <vt:lpstr>Correction</vt:lpstr>
      <vt:lpstr>Présentation PowerPoint</vt:lpstr>
      <vt:lpstr>Question 1 </vt:lpstr>
      <vt:lpstr>Question 2 </vt:lpstr>
      <vt:lpstr>Question 3 </vt:lpstr>
      <vt:lpstr>Question 4 </vt:lpstr>
      <vt:lpstr>Présentation PowerPoint</vt:lpstr>
      <vt:lpstr>Question 5 </vt:lpstr>
      <vt:lpstr>Question 6 </vt:lpstr>
      <vt:lpstr>Question 7 </vt:lpstr>
      <vt:lpstr>Question 8 </vt:lpstr>
      <vt:lpstr>Question 9 </vt:lpstr>
      <vt:lpstr>Question 10 </vt:lpstr>
      <vt:lpstr>Fin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TABLEAUX DE VARIATIONS Série 1</dc:title>
  <dc:creator>deletombe</dc:creator>
  <cp:lastModifiedBy>JC</cp:lastModifiedBy>
  <cp:revision>56</cp:revision>
  <dcterms:created xsi:type="dcterms:W3CDTF">2017-04-27T10:06:52Z</dcterms:created>
  <dcterms:modified xsi:type="dcterms:W3CDTF">2021-08-15T14:48:32Z</dcterms:modified>
</cp:coreProperties>
</file>